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AN Headline" charset="1" panose="00000000000000000000"/>
      <p:regular r:id="rId18"/>
    </p:embeddedFont>
    <p:embeddedFont>
      <p:font typeface="League Spartan" charset="1" panose="00000800000000000000"/>
      <p:regular r:id="rId19"/>
    </p:embeddedFont>
    <p:embeddedFont>
      <p:font typeface="Abril Fatface" charset="1" panose="02000503000000020003"/>
      <p:regular r:id="rId20"/>
    </p:embeddedFont>
    <p:embeddedFont>
      <p:font typeface="Coco Gothic" charset="1" panose="00000000000000000000"/>
      <p:regular r:id="rId21"/>
    </p:embeddedFont>
    <p:embeddedFont>
      <p:font typeface="Coco Gothic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4NAhkP-8.mp4" Type="http://schemas.openxmlformats.org/officeDocument/2006/relationships/video"/><Relationship Id="rId4" Target="../media/VAG4NAhkP-8.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G4MjBJtcQ.mp4" Type="http://schemas.openxmlformats.org/officeDocument/2006/relationships/video"/><Relationship Id="rId4" Target="../media/VAG4MjBJtcQ.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755965">
            <a:off x="-2596635" y="-6569350"/>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86301">
            <a:off x="10358985" y="-3230434"/>
            <a:ext cx="9743832" cy="10202966"/>
          </a:xfrm>
          <a:custGeom>
            <a:avLst/>
            <a:gdLst/>
            <a:ahLst/>
            <a:cxnLst/>
            <a:rect r="r" b="b" t="t" l="l"/>
            <a:pathLst>
              <a:path h="10202966" w="9743832">
                <a:moveTo>
                  <a:pt x="0" y="0"/>
                </a:moveTo>
                <a:lnTo>
                  <a:pt x="9743833" y="0"/>
                </a:lnTo>
                <a:lnTo>
                  <a:pt x="9743833"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441338">
            <a:off x="1608121" y="2418820"/>
            <a:ext cx="16065837" cy="10084176"/>
          </a:xfrm>
          <a:custGeom>
            <a:avLst/>
            <a:gdLst/>
            <a:ahLst/>
            <a:cxnLst/>
            <a:rect r="r" b="b" t="t" l="l"/>
            <a:pathLst>
              <a:path h="10084176" w="16065837">
                <a:moveTo>
                  <a:pt x="16065837" y="0"/>
                </a:moveTo>
                <a:lnTo>
                  <a:pt x="0" y="0"/>
                </a:lnTo>
                <a:lnTo>
                  <a:pt x="0" y="10084176"/>
                </a:lnTo>
                <a:lnTo>
                  <a:pt x="16065837" y="10084176"/>
                </a:lnTo>
                <a:lnTo>
                  <a:pt x="160658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547103" y="3415779"/>
            <a:ext cx="3740897" cy="10287468"/>
          </a:xfrm>
          <a:custGeom>
            <a:avLst/>
            <a:gdLst/>
            <a:ahLst/>
            <a:cxnLst/>
            <a:rect r="r" b="b" t="t" l="l"/>
            <a:pathLst>
              <a:path h="10287468" w="3740897">
                <a:moveTo>
                  <a:pt x="3740897" y="0"/>
                </a:moveTo>
                <a:lnTo>
                  <a:pt x="0" y="0"/>
                </a:lnTo>
                <a:lnTo>
                  <a:pt x="0" y="10287467"/>
                </a:lnTo>
                <a:lnTo>
                  <a:pt x="3740897" y="10287467"/>
                </a:lnTo>
                <a:lnTo>
                  <a:pt x="37408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1487" y="2956675"/>
            <a:ext cx="2273231" cy="7063711"/>
          </a:xfrm>
          <a:custGeom>
            <a:avLst/>
            <a:gdLst/>
            <a:ahLst/>
            <a:cxnLst/>
            <a:rect r="r" b="b" t="t" l="l"/>
            <a:pathLst>
              <a:path h="7063711" w="2273231">
                <a:moveTo>
                  <a:pt x="0" y="0"/>
                </a:moveTo>
                <a:lnTo>
                  <a:pt x="2273230" y="0"/>
                </a:lnTo>
                <a:lnTo>
                  <a:pt x="2273230" y="7063711"/>
                </a:lnTo>
                <a:lnTo>
                  <a:pt x="0" y="7063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0" y="7200900"/>
            <a:ext cx="4669435" cy="3086100"/>
            <a:chOff x="0" y="0"/>
            <a:chExt cx="1229810" cy="812800"/>
          </a:xfrm>
        </p:grpSpPr>
        <p:sp>
          <p:nvSpPr>
            <p:cNvPr name="Freeform 8" id="8"/>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9" id="9"/>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10" id="10"/>
          <p:cNvSpPr txBox="true"/>
          <p:nvPr/>
        </p:nvSpPr>
        <p:spPr>
          <a:xfrm rot="0">
            <a:off x="2275281" y="1253511"/>
            <a:ext cx="7893130" cy="1184275"/>
          </a:xfrm>
          <a:prstGeom prst="rect">
            <a:avLst/>
          </a:prstGeom>
        </p:spPr>
        <p:txBody>
          <a:bodyPr anchor="t" rtlCol="false" tIns="0" lIns="0" bIns="0" rIns="0">
            <a:spAutoFit/>
          </a:bodyPr>
          <a:lstStyle/>
          <a:p>
            <a:pPr algn="ctr">
              <a:lnSpc>
                <a:spcPts val="9799"/>
              </a:lnSpc>
            </a:pPr>
            <a:r>
              <a:rPr lang="en-US" sz="6999">
                <a:solidFill>
                  <a:srgbClr val="59618B"/>
                </a:solidFill>
                <a:latin typeface="TAN Headline"/>
                <a:ea typeface="TAN Headline"/>
                <a:cs typeface="TAN Headline"/>
                <a:sym typeface="TAN Headline"/>
              </a:rPr>
              <a:t>CHATDOCTOR</a:t>
            </a:r>
          </a:p>
        </p:txBody>
      </p:sp>
      <p:sp>
        <p:nvSpPr>
          <p:cNvPr name="Freeform 11" id="11"/>
          <p:cNvSpPr/>
          <p:nvPr/>
        </p:nvSpPr>
        <p:spPr>
          <a:xfrm flipH="false" flipV="false" rot="0">
            <a:off x="-237394" y="0"/>
            <a:ext cx="2532187" cy="2551322"/>
          </a:xfrm>
          <a:custGeom>
            <a:avLst/>
            <a:gdLst/>
            <a:ahLst/>
            <a:cxnLst/>
            <a:rect r="r" b="b" t="t" l="l"/>
            <a:pathLst>
              <a:path h="2551322" w="2532187">
                <a:moveTo>
                  <a:pt x="0" y="0"/>
                </a:moveTo>
                <a:lnTo>
                  <a:pt x="2532188" y="0"/>
                </a:lnTo>
                <a:lnTo>
                  <a:pt x="2532188" y="2551322"/>
                </a:lnTo>
                <a:lnTo>
                  <a:pt x="0" y="25513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5230901" y="64016"/>
            <a:ext cx="3243501" cy="2034559"/>
          </a:xfrm>
          <a:custGeom>
            <a:avLst/>
            <a:gdLst/>
            <a:ahLst/>
            <a:cxnLst/>
            <a:rect r="r" b="b" t="t" l="l"/>
            <a:pathLst>
              <a:path h="2034559" w="3243501">
                <a:moveTo>
                  <a:pt x="0" y="0"/>
                </a:moveTo>
                <a:lnTo>
                  <a:pt x="3243501" y="0"/>
                </a:lnTo>
                <a:lnTo>
                  <a:pt x="3243501" y="2034560"/>
                </a:lnTo>
                <a:lnTo>
                  <a:pt x="0" y="20345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2653434" y="2880475"/>
            <a:ext cx="12780554" cy="1507374"/>
          </a:xfrm>
          <a:prstGeom prst="rect">
            <a:avLst/>
          </a:prstGeom>
        </p:spPr>
        <p:txBody>
          <a:bodyPr anchor="t" rtlCol="false" tIns="0" lIns="0" bIns="0" rIns="0">
            <a:spAutoFit/>
          </a:bodyPr>
          <a:lstStyle/>
          <a:p>
            <a:pPr algn="just">
              <a:lnSpc>
                <a:spcPts val="6078"/>
              </a:lnSpc>
            </a:pPr>
            <a:r>
              <a:rPr lang="en-US" sz="4341">
                <a:solidFill>
                  <a:srgbClr val="3B365F"/>
                </a:solidFill>
                <a:latin typeface="TAN Headline"/>
                <a:ea typeface="TAN Headline"/>
                <a:cs typeface="TAN Headline"/>
                <a:sym typeface="TAN Headline"/>
              </a:rPr>
              <a:t>A Medical Chat Model Fine-Tuned on LLaMA with Medical Domain Knowledge</a:t>
            </a:r>
          </a:p>
        </p:txBody>
      </p:sp>
      <p:sp>
        <p:nvSpPr>
          <p:cNvPr name="TextBox 14" id="14"/>
          <p:cNvSpPr txBox="true"/>
          <p:nvPr/>
        </p:nvSpPr>
        <p:spPr>
          <a:xfrm rot="0">
            <a:off x="2653434" y="6562358"/>
            <a:ext cx="2152035" cy="796950"/>
          </a:xfrm>
          <a:prstGeom prst="rect">
            <a:avLst/>
          </a:prstGeom>
        </p:spPr>
        <p:txBody>
          <a:bodyPr anchor="t" rtlCol="false" tIns="0" lIns="0" bIns="0" rIns="0">
            <a:spAutoFit/>
          </a:bodyPr>
          <a:lstStyle/>
          <a:p>
            <a:pPr algn="l">
              <a:lnSpc>
                <a:spcPts val="5890"/>
              </a:lnSpc>
            </a:pPr>
            <a:r>
              <a:rPr lang="en-US" sz="6200" spc="-310">
                <a:solidFill>
                  <a:srgbClr val="000000"/>
                </a:solidFill>
                <a:latin typeface="League Spartan"/>
                <a:ea typeface="League Spartan"/>
                <a:cs typeface="League Spartan"/>
                <a:sym typeface="League Spartan"/>
              </a:rPr>
              <a:t>G614</a:t>
            </a:r>
          </a:p>
        </p:txBody>
      </p:sp>
      <p:sp>
        <p:nvSpPr>
          <p:cNvPr name="TextBox 15" id="15"/>
          <p:cNvSpPr txBox="true"/>
          <p:nvPr/>
        </p:nvSpPr>
        <p:spPr>
          <a:xfrm rot="0">
            <a:off x="4880342" y="7258785"/>
            <a:ext cx="11537209" cy="3414245"/>
          </a:xfrm>
          <a:prstGeom prst="rect">
            <a:avLst/>
          </a:prstGeom>
        </p:spPr>
        <p:txBody>
          <a:bodyPr anchor="t" rtlCol="false" tIns="0" lIns="0" bIns="0" rIns="0">
            <a:spAutoFit/>
          </a:bodyPr>
          <a:lstStyle/>
          <a:p>
            <a:pPr algn="l">
              <a:lnSpc>
                <a:spcPts val="4460"/>
              </a:lnSpc>
            </a:pPr>
            <a:r>
              <a:rPr lang="en-US" sz="4745" spc="-94">
                <a:solidFill>
                  <a:srgbClr val="000000"/>
                </a:solidFill>
                <a:latin typeface="Abril Fatface"/>
                <a:ea typeface="Abril Fatface"/>
                <a:cs typeface="Abril Fatface"/>
                <a:sym typeface="Abril Fatface"/>
              </a:rPr>
              <a:t>J.SRI NITHYA (23P81A6633)</a:t>
            </a:r>
          </a:p>
          <a:p>
            <a:pPr algn="l">
              <a:lnSpc>
                <a:spcPts val="4460"/>
              </a:lnSpc>
            </a:pPr>
            <a:r>
              <a:rPr lang="en-US" sz="4745" spc="-94">
                <a:solidFill>
                  <a:srgbClr val="000000"/>
                </a:solidFill>
                <a:latin typeface="Abril Fatface"/>
                <a:ea typeface="Abril Fatface"/>
                <a:cs typeface="Abril Fatface"/>
                <a:sym typeface="Abril Fatface"/>
              </a:rPr>
              <a:t>D.SHAMITHA REDDY (23P81A6919)</a:t>
            </a:r>
          </a:p>
          <a:p>
            <a:pPr algn="l">
              <a:lnSpc>
                <a:spcPts val="4460"/>
              </a:lnSpc>
            </a:pPr>
            <a:r>
              <a:rPr lang="en-US" sz="4745" spc="-94">
                <a:solidFill>
                  <a:srgbClr val="000000"/>
                </a:solidFill>
                <a:latin typeface="Abril Fatface"/>
                <a:ea typeface="Abril Fatface"/>
                <a:cs typeface="Abril Fatface"/>
                <a:sym typeface="Abril Fatface"/>
              </a:rPr>
              <a:t>Y.SAI AKSHITHA (23P81A6760)</a:t>
            </a:r>
          </a:p>
          <a:p>
            <a:pPr algn="l">
              <a:lnSpc>
                <a:spcPts val="4460"/>
              </a:lnSpc>
            </a:pPr>
            <a:r>
              <a:rPr lang="en-US" sz="4745" spc="-94">
                <a:solidFill>
                  <a:srgbClr val="000000"/>
                </a:solidFill>
                <a:latin typeface="Abril Fatface"/>
                <a:ea typeface="Abril Fatface"/>
                <a:cs typeface="Abril Fatface"/>
                <a:sym typeface="Abril Fatface"/>
              </a:rPr>
              <a:t>J. SRIKAR (23P81A0594)</a:t>
            </a:r>
          </a:p>
          <a:p>
            <a:pPr algn="l">
              <a:lnSpc>
                <a:spcPts val="4460"/>
              </a:lnSpc>
            </a:pPr>
            <a:r>
              <a:rPr lang="en-US" sz="4745" spc="-94">
                <a:solidFill>
                  <a:srgbClr val="000000"/>
                </a:solidFill>
                <a:latin typeface="Abril Fatface"/>
                <a:ea typeface="Abril Fatface"/>
                <a:cs typeface="Abril Fatface"/>
                <a:sym typeface="Abril Fatface"/>
              </a:rPr>
              <a:t>M.ABHINAYA (23P81A6643)</a:t>
            </a:r>
          </a:p>
          <a:p>
            <a:pPr algn="l">
              <a:lnSpc>
                <a:spcPts val="44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91004">
            <a:off x="11007598" y="-3871282"/>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366106">
            <a:off x="9156633" y="2870116"/>
            <a:ext cx="13445762" cy="8439612"/>
          </a:xfrm>
          <a:custGeom>
            <a:avLst/>
            <a:gdLst/>
            <a:ahLst/>
            <a:cxnLst/>
            <a:rect r="r" b="b" t="t" l="l"/>
            <a:pathLst>
              <a:path h="8439612" w="13445762">
                <a:moveTo>
                  <a:pt x="13445762" y="0"/>
                </a:moveTo>
                <a:lnTo>
                  <a:pt x="0" y="0"/>
                </a:lnTo>
                <a:lnTo>
                  <a:pt x="0" y="8439613"/>
                </a:lnTo>
                <a:lnTo>
                  <a:pt x="13445762" y="8439613"/>
                </a:lnTo>
                <a:lnTo>
                  <a:pt x="134457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18826"/>
            <a:ext cx="16230600" cy="3667125"/>
          </a:xfrm>
          <a:prstGeom prst="rect">
            <a:avLst/>
          </a:prstGeom>
        </p:spPr>
        <p:txBody>
          <a:bodyPr anchor="t" rtlCol="false" tIns="0" lIns="0" bIns="0" rIns="0">
            <a:spAutoFit/>
          </a:bodyPr>
          <a:lstStyle/>
          <a:p>
            <a:pPr algn="l">
              <a:lnSpc>
                <a:spcPts val="4199"/>
              </a:lnSpc>
            </a:pPr>
            <a:r>
              <a:rPr lang="en-US" sz="2999">
                <a:solidFill>
                  <a:srgbClr val="3B365F"/>
                </a:solidFill>
                <a:latin typeface="Coco Gothic"/>
                <a:ea typeface="Coco Gothic"/>
                <a:cs typeface="Coco Gothic"/>
                <a:sym typeface="Coco Gothic"/>
              </a:rPr>
              <a:t>The system effectively identified emerging diseases such as Mpox and Long COVID, demonstrating adaptability to evolving medical knowledge. It generated structured medical summaries with clear disclaimers to ensure safe and responsible communication. By integrating Retrieval-Augmented Generation (RAG) validation, it enhanced factual reliability and accuracy, providing trustworthy and up-to-date medical responses for both patients and healthcare professionals.</a:t>
            </a:r>
          </a:p>
          <a:p>
            <a:pPr algn="l">
              <a:lnSpc>
                <a:spcPts val="4199"/>
              </a:lnSpc>
            </a:pPr>
          </a:p>
        </p:txBody>
      </p:sp>
      <p:sp>
        <p:nvSpPr>
          <p:cNvPr name="TextBox 5" id="5"/>
          <p:cNvSpPr txBox="true"/>
          <p:nvPr/>
        </p:nvSpPr>
        <p:spPr>
          <a:xfrm rot="0">
            <a:off x="1028700" y="1013319"/>
            <a:ext cx="11395743" cy="946150"/>
          </a:xfrm>
          <a:prstGeom prst="rect">
            <a:avLst/>
          </a:prstGeom>
        </p:spPr>
        <p:txBody>
          <a:bodyPr anchor="t" rtlCol="false" tIns="0" lIns="0" bIns="0" rIns="0">
            <a:spAutoFit/>
          </a:bodyPr>
          <a:lstStyle/>
          <a:p>
            <a:pPr algn="l">
              <a:lnSpc>
                <a:spcPts val="7700"/>
              </a:lnSpc>
            </a:pPr>
            <a:r>
              <a:rPr lang="en-US" sz="5500">
                <a:solidFill>
                  <a:srgbClr val="3B365F"/>
                </a:solidFill>
                <a:latin typeface="TAN Headline"/>
                <a:ea typeface="TAN Headline"/>
                <a:cs typeface="TAN Headline"/>
                <a:sym typeface="TAN Headline"/>
              </a:rPr>
              <a:t>Qualitative Achievements</a:t>
            </a:r>
          </a:p>
        </p:txBody>
      </p:sp>
      <p:grpSp>
        <p:nvGrpSpPr>
          <p:cNvPr name="Group 6" id="6"/>
          <p:cNvGrpSpPr/>
          <p:nvPr/>
        </p:nvGrpSpPr>
        <p:grpSpPr>
          <a:xfrm rot="0">
            <a:off x="0" y="7212249"/>
            <a:ext cx="4669435" cy="3086100"/>
            <a:chOff x="0" y="0"/>
            <a:chExt cx="1229810" cy="812800"/>
          </a:xfrm>
        </p:grpSpPr>
        <p:sp>
          <p:nvSpPr>
            <p:cNvPr name="Freeform 7" id="7"/>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8" id="8"/>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9" id="9"/>
          <p:cNvSpPr txBox="true"/>
          <p:nvPr/>
        </p:nvSpPr>
        <p:spPr>
          <a:xfrm rot="0">
            <a:off x="5132358" y="5871652"/>
            <a:ext cx="11395743" cy="946150"/>
          </a:xfrm>
          <a:prstGeom prst="rect">
            <a:avLst/>
          </a:prstGeom>
        </p:spPr>
        <p:txBody>
          <a:bodyPr anchor="t" rtlCol="false" tIns="0" lIns="0" bIns="0" rIns="0">
            <a:spAutoFit/>
          </a:bodyPr>
          <a:lstStyle/>
          <a:p>
            <a:pPr algn="l">
              <a:lnSpc>
                <a:spcPts val="7700"/>
              </a:lnSpc>
            </a:pPr>
            <a:r>
              <a:rPr lang="en-US" sz="5500">
                <a:solidFill>
                  <a:srgbClr val="3B365F"/>
                </a:solidFill>
                <a:latin typeface="TAN Headline"/>
                <a:ea typeface="TAN Headline"/>
                <a:cs typeface="TAN Headline"/>
                <a:sym typeface="TAN Headline"/>
              </a:rPr>
              <a:t>ISSUES</a:t>
            </a:r>
          </a:p>
        </p:txBody>
      </p:sp>
      <p:sp>
        <p:nvSpPr>
          <p:cNvPr name="TextBox 10" id="10"/>
          <p:cNvSpPr txBox="true"/>
          <p:nvPr/>
        </p:nvSpPr>
        <p:spPr>
          <a:xfrm rot="0">
            <a:off x="5132358" y="7013723"/>
            <a:ext cx="12126942" cy="20955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3B365F"/>
                </a:solidFill>
                <a:latin typeface="Coco Gothic"/>
                <a:ea typeface="Coco Gothic"/>
                <a:cs typeface="Coco Gothic"/>
                <a:sym typeface="Coco Gothic"/>
              </a:rPr>
              <a:t>Handling large medical scans (DICOM format) with limited local storage.</a:t>
            </a:r>
          </a:p>
          <a:p>
            <a:pPr algn="l" marL="647697" indent="-323848" lvl="1">
              <a:lnSpc>
                <a:spcPts val="4199"/>
              </a:lnSpc>
              <a:buFont typeface="Arial"/>
              <a:buChar char="•"/>
            </a:pPr>
            <a:r>
              <a:rPr lang="en-US" sz="2999">
                <a:solidFill>
                  <a:srgbClr val="3B365F"/>
                </a:solidFill>
                <a:latin typeface="Coco Gothic"/>
                <a:ea typeface="Coco Gothic"/>
                <a:cs typeface="Coco Gothic"/>
                <a:sym typeface="Coco Gothic"/>
              </a:rPr>
              <a:t>OCR inconsistencies in poor lighting or distorted text.</a:t>
            </a:r>
          </a:p>
          <a:p>
            <a:pPr algn="l" marL="647697" indent="-323848" lvl="1">
              <a:lnSpc>
                <a:spcPts val="4199"/>
              </a:lnSpc>
              <a:buFont typeface="Arial"/>
              <a:buChar char="•"/>
            </a:pPr>
            <a:r>
              <a:rPr lang="en-US" sz="2999">
                <a:solidFill>
                  <a:srgbClr val="3B365F"/>
                </a:solidFill>
                <a:latin typeface="Coco Gothic"/>
                <a:ea typeface="Coco Gothic"/>
                <a:cs typeface="Coco Gothic"/>
                <a:sym typeface="Coco Gothic"/>
              </a:rPr>
              <a:t>Long training times due to GPU constraints.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91004">
            <a:off x="5813009" y="-6968748"/>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1004">
            <a:off x="65868" y="6089420"/>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441338">
            <a:off x="6259670" y="3279876"/>
            <a:ext cx="14345812" cy="9004554"/>
          </a:xfrm>
          <a:custGeom>
            <a:avLst/>
            <a:gdLst/>
            <a:ahLst/>
            <a:cxnLst/>
            <a:rect r="r" b="b" t="t" l="l"/>
            <a:pathLst>
              <a:path h="9004554" w="14345812">
                <a:moveTo>
                  <a:pt x="14345812" y="0"/>
                </a:moveTo>
                <a:lnTo>
                  <a:pt x="0" y="0"/>
                </a:lnTo>
                <a:lnTo>
                  <a:pt x="0" y="9004555"/>
                </a:lnTo>
                <a:lnTo>
                  <a:pt x="14345812" y="9004555"/>
                </a:lnTo>
                <a:lnTo>
                  <a:pt x="1434581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779520" y="9743122"/>
            <a:ext cx="194310" cy="192405"/>
            <a:chOff x="0" y="0"/>
            <a:chExt cx="259080" cy="256540"/>
          </a:xfrm>
        </p:grpSpPr>
        <p:sp>
          <p:nvSpPr>
            <p:cNvPr name="Freeform 6" id="6"/>
            <p:cNvSpPr/>
            <p:nvPr/>
          </p:nvSpPr>
          <p:spPr>
            <a:xfrm flipH="false" flipV="false" rot="0">
              <a:off x="44450" y="46990"/>
              <a:ext cx="160020" cy="166370"/>
            </a:xfrm>
            <a:custGeom>
              <a:avLst/>
              <a:gdLst/>
              <a:ahLst/>
              <a:cxnLst/>
              <a:rect r="r" b="b" t="t" l="l"/>
              <a:pathLst>
                <a:path h="166370" w="160020">
                  <a:moveTo>
                    <a:pt x="160020" y="58420"/>
                  </a:moveTo>
                  <a:cubicBezTo>
                    <a:pt x="156210" y="116840"/>
                    <a:pt x="135890" y="148590"/>
                    <a:pt x="115570" y="157480"/>
                  </a:cubicBezTo>
                  <a:cubicBezTo>
                    <a:pt x="93980" y="166370"/>
                    <a:pt x="57150" y="161290"/>
                    <a:pt x="38100" y="153670"/>
                  </a:cubicBezTo>
                  <a:cubicBezTo>
                    <a:pt x="25400" y="147320"/>
                    <a:pt x="16510" y="138430"/>
                    <a:pt x="10160" y="125730"/>
                  </a:cubicBezTo>
                  <a:cubicBezTo>
                    <a:pt x="2540" y="106680"/>
                    <a:pt x="0" y="67310"/>
                    <a:pt x="6350" y="48260"/>
                  </a:cubicBezTo>
                  <a:cubicBezTo>
                    <a:pt x="10160" y="34290"/>
                    <a:pt x="17780" y="25400"/>
                    <a:pt x="30480" y="17780"/>
                  </a:cubicBezTo>
                  <a:cubicBezTo>
                    <a:pt x="46990" y="7620"/>
                    <a:pt x="86360" y="0"/>
                    <a:pt x="105410" y="3810"/>
                  </a:cubicBezTo>
                  <a:cubicBezTo>
                    <a:pt x="119380" y="6350"/>
                    <a:pt x="139700" y="24130"/>
                    <a:pt x="139700" y="24130"/>
                  </a:cubicBezTo>
                </a:path>
              </a:pathLst>
            </a:custGeom>
            <a:solidFill>
              <a:srgbClr val="94AAB8"/>
            </a:solidFill>
            <a:ln cap="sq">
              <a:noFill/>
              <a:prstDash val="solid"/>
              <a:miter/>
            </a:ln>
          </p:spPr>
        </p:sp>
      </p:grpSp>
      <p:sp>
        <p:nvSpPr>
          <p:cNvPr name="Freeform 7" id="7"/>
          <p:cNvSpPr/>
          <p:nvPr/>
        </p:nvSpPr>
        <p:spPr>
          <a:xfrm flipH="false" flipV="false" rot="0">
            <a:off x="3165139" y="142317"/>
            <a:ext cx="2826150" cy="1772767"/>
          </a:xfrm>
          <a:custGeom>
            <a:avLst/>
            <a:gdLst/>
            <a:ahLst/>
            <a:cxnLst/>
            <a:rect r="r" b="b" t="t" l="l"/>
            <a:pathLst>
              <a:path h="1772767" w="2826150">
                <a:moveTo>
                  <a:pt x="0" y="0"/>
                </a:moveTo>
                <a:lnTo>
                  <a:pt x="2826150" y="0"/>
                </a:lnTo>
                <a:lnTo>
                  <a:pt x="2826150" y="1772766"/>
                </a:lnTo>
                <a:lnTo>
                  <a:pt x="0" y="1772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459322" y="8696489"/>
            <a:ext cx="1828678" cy="1399770"/>
          </a:xfrm>
          <a:custGeom>
            <a:avLst/>
            <a:gdLst/>
            <a:ahLst/>
            <a:cxnLst/>
            <a:rect r="r" b="b" t="t" l="l"/>
            <a:pathLst>
              <a:path h="1399770" w="1828678">
                <a:moveTo>
                  <a:pt x="0" y="0"/>
                </a:moveTo>
                <a:lnTo>
                  <a:pt x="1828678" y="0"/>
                </a:lnTo>
                <a:lnTo>
                  <a:pt x="1828678" y="1399770"/>
                </a:lnTo>
                <a:lnTo>
                  <a:pt x="0" y="1399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2735085"/>
            <a:ext cx="14528288" cy="1690371"/>
          </a:xfrm>
          <a:prstGeom prst="rect">
            <a:avLst/>
          </a:prstGeom>
        </p:spPr>
        <p:txBody>
          <a:bodyPr anchor="t" rtlCol="false" tIns="0" lIns="0" bIns="0" rIns="0">
            <a:spAutoFit/>
          </a:bodyPr>
          <a:lstStyle/>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Integrated confidence-based response filtering.</a:t>
            </a:r>
          </a:p>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Optimized image pre-processing and resizing pipeline.</a:t>
            </a:r>
          </a:p>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Enhanced caching for frequently accessed medical terms</a:t>
            </a:r>
          </a:p>
        </p:txBody>
      </p:sp>
      <p:sp>
        <p:nvSpPr>
          <p:cNvPr name="TextBox 10" id="10"/>
          <p:cNvSpPr txBox="true"/>
          <p:nvPr/>
        </p:nvSpPr>
        <p:spPr>
          <a:xfrm rot="0">
            <a:off x="1028700" y="1134947"/>
            <a:ext cx="12462434"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Solutions Implemented</a:t>
            </a:r>
          </a:p>
        </p:txBody>
      </p:sp>
      <p:grpSp>
        <p:nvGrpSpPr>
          <p:cNvPr name="Group 11" id="11"/>
          <p:cNvGrpSpPr/>
          <p:nvPr/>
        </p:nvGrpSpPr>
        <p:grpSpPr>
          <a:xfrm rot="0">
            <a:off x="0" y="7153439"/>
            <a:ext cx="4669435" cy="3086100"/>
            <a:chOff x="0" y="0"/>
            <a:chExt cx="1229810" cy="812800"/>
          </a:xfrm>
        </p:grpSpPr>
        <p:sp>
          <p:nvSpPr>
            <p:cNvPr name="Freeform 12" id="12"/>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13" id="13"/>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14" id="14"/>
          <p:cNvSpPr txBox="true"/>
          <p:nvPr/>
        </p:nvSpPr>
        <p:spPr>
          <a:xfrm rot="0">
            <a:off x="5402607" y="5197831"/>
            <a:ext cx="12462434"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FUTURE SCOPE</a:t>
            </a:r>
          </a:p>
        </p:txBody>
      </p:sp>
      <p:sp>
        <p:nvSpPr>
          <p:cNvPr name="TextBox 15" id="15"/>
          <p:cNvSpPr txBox="true"/>
          <p:nvPr/>
        </p:nvSpPr>
        <p:spPr>
          <a:xfrm rot="0">
            <a:off x="5012114" y="7005954"/>
            <a:ext cx="12247186" cy="2252346"/>
          </a:xfrm>
          <a:prstGeom prst="rect">
            <a:avLst/>
          </a:prstGeom>
        </p:spPr>
        <p:txBody>
          <a:bodyPr anchor="t" rtlCol="false" tIns="0" lIns="0" bIns="0" rIns="0">
            <a:spAutoFit/>
          </a:bodyPr>
          <a:lstStyle/>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Mobile deployment for rural and field healthcare use.</a:t>
            </a:r>
          </a:p>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Integration with electronic health records (EHRs) for smart data tracking.</a:t>
            </a:r>
          </a:p>
          <a:p>
            <a:pPr algn="l">
              <a:lnSpc>
                <a:spcPts val="44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755965">
            <a:off x="-2596635" y="-6569350"/>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86301">
            <a:off x="10358985" y="-3230434"/>
            <a:ext cx="9743832" cy="10202966"/>
          </a:xfrm>
          <a:custGeom>
            <a:avLst/>
            <a:gdLst/>
            <a:ahLst/>
            <a:cxnLst/>
            <a:rect r="r" b="b" t="t" l="l"/>
            <a:pathLst>
              <a:path h="10202966" w="9743832">
                <a:moveTo>
                  <a:pt x="0" y="0"/>
                </a:moveTo>
                <a:lnTo>
                  <a:pt x="9743833" y="0"/>
                </a:lnTo>
                <a:lnTo>
                  <a:pt x="9743833"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441338">
            <a:off x="1608121" y="2015643"/>
            <a:ext cx="16065837" cy="10084176"/>
          </a:xfrm>
          <a:custGeom>
            <a:avLst/>
            <a:gdLst/>
            <a:ahLst/>
            <a:cxnLst/>
            <a:rect r="r" b="b" t="t" l="l"/>
            <a:pathLst>
              <a:path h="10084176" w="16065837">
                <a:moveTo>
                  <a:pt x="16065837" y="0"/>
                </a:moveTo>
                <a:lnTo>
                  <a:pt x="0" y="0"/>
                </a:lnTo>
                <a:lnTo>
                  <a:pt x="0" y="10084176"/>
                </a:lnTo>
                <a:lnTo>
                  <a:pt x="16065837" y="10084176"/>
                </a:lnTo>
                <a:lnTo>
                  <a:pt x="160658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22685" y="3905250"/>
            <a:ext cx="2273231" cy="7063711"/>
          </a:xfrm>
          <a:custGeom>
            <a:avLst/>
            <a:gdLst/>
            <a:ahLst/>
            <a:cxnLst/>
            <a:rect r="r" b="b" t="t" l="l"/>
            <a:pathLst>
              <a:path h="7063711" w="2273231">
                <a:moveTo>
                  <a:pt x="0" y="0"/>
                </a:moveTo>
                <a:lnTo>
                  <a:pt x="2273230" y="0"/>
                </a:lnTo>
                <a:lnTo>
                  <a:pt x="2273230" y="7063711"/>
                </a:lnTo>
                <a:lnTo>
                  <a:pt x="0" y="7063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198102" y="4365625"/>
            <a:ext cx="14924583" cy="2289176"/>
          </a:xfrm>
          <a:prstGeom prst="rect">
            <a:avLst/>
          </a:prstGeom>
        </p:spPr>
        <p:txBody>
          <a:bodyPr anchor="t" rtlCol="false" tIns="0" lIns="0" bIns="0" rIns="0">
            <a:spAutoFit/>
          </a:bodyPr>
          <a:lstStyle/>
          <a:p>
            <a:pPr algn="l">
              <a:lnSpc>
                <a:spcPts val="4479"/>
              </a:lnSpc>
            </a:pPr>
            <a:r>
              <a:rPr lang="en-US" sz="3199">
                <a:solidFill>
                  <a:srgbClr val="3B365F"/>
                </a:solidFill>
                <a:latin typeface="Coco Gothic"/>
                <a:ea typeface="Coco Gothic"/>
                <a:cs typeface="Coco Gothic"/>
                <a:sym typeface="Coco Gothic"/>
              </a:rPr>
              <a:t>ChatDoctor demonstrates how AI combining NLP and Computer Vision can provide accurate medical insights offline.</a:t>
            </a:r>
          </a:p>
          <a:p>
            <a:pPr algn="l">
              <a:lnSpc>
                <a:spcPts val="4619"/>
              </a:lnSpc>
            </a:pPr>
            <a:r>
              <a:rPr lang="en-US" sz="3299">
                <a:solidFill>
                  <a:srgbClr val="3B365F"/>
                </a:solidFill>
                <a:latin typeface="Coco Gothic"/>
                <a:ea typeface="Coco Gothic"/>
                <a:cs typeface="Coco Gothic"/>
                <a:sym typeface="Coco Gothic"/>
              </a:rPr>
              <a:t> It successfully merges image recognition and text comprehension into one cohesive platform — ensuring factual correctness, privacy, and reliability.</a:t>
            </a:r>
          </a:p>
        </p:txBody>
      </p:sp>
      <p:sp>
        <p:nvSpPr>
          <p:cNvPr name="TextBox 7" id="7"/>
          <p:cNvSpPr txBox="true"/>
          <p:nvPr/>
        </p:nvSpPr>
        <p:spPr>
          <a:xfrm rot="0">
            <a:off x="1198102" y="1525609"/>
            <a:ext cx="13071800" cy="2574292"/>
          </a:xfrm>
          <a:prstGeom prst="rect">
            <a:avLst/>
          </a:prstGeom>
        </p:spPr>
        <p:txBody>
          <a:bodyPr anchor="t" rtlCol="false" tIns="0" lIns="0" bIns="0" rIns="0">
            <a:spAutoFit/>
          </a:bodyPr>
          <a:lstStyle/>
          <a:p>
            <a:pPr algn="l">
              <a:lnSpc>
                <a:spcPts val="10359"/>
              </a:lnSpc>
            </a:pPr>
            <a:r>
              <a:rPr lang="en-US" sz="7399">
                <a:solidFill>
                  <a:srgbClr val="3B365F"/>
                </a:solidFill>
                <a:latin typeface="TAN Headline"/>
                <a:ea typeface="TAN Headline"/>
                <a:cs typeface="TAN Headline"/>
                <a:sym typeface="TAN Headline"/>
              </a:rPr>
              <a:t>Conclusion &amp; FUTURE ENHANCEMENT</a:t>
            </a:r>
          </a:p>
        </p:txBody>
      </p:sp>
      <p:grpSp>
        <p:nvGrpSpPr>
          <p:cNvPr name="Group 8" id="8"/>
          <p:cNvGrpSpPr/>
          <p:nvPr/>
        </p:nvGrpSpPr>
        <p:grpSpPr>
          <a:xfrm rot="0">
            <a:off x="0" y="7200900"/>
            <a:ext cx="4669435" cy="3086100"/>
            <a:chOff x="0" y="0"/>
            <a:chExt cx="1229810" cy="812800"/>
          </a:xfrm>
        </p:grpSpPr>
        <p:sp>
          <p:nvSpPr>
            <p:cNvPr name="Freeform 9" id="9"/>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10" id="10"/>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11" id="11"/>
          <p:cNvSpPr txBox="true"/>
          <p:nvPr/>
        </p:nvSpPr>
        <p:spPr>
          <a:xfrm rot="0">
            <a:off x="5406708" y="7567929"/>
            <a:ext cx="9978704" cy="1690371"/>
          </a:xfrm>
          <a:prstGeom prst="rect">
            <a:avLst/>
          </a:prstGeom>
        </p:spPr>
        <p:txBody>
          <a:bodyPr anchor="t" rtlCol="false" tIns="0" lIns="0" bIns="0" rIns="0">
            <a:spAutoFit/>
          </a:bodyPr>
          <a:lstStyle/>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Collaborate with doctors for medical validation.</a:t>
            </a:r>
          </a:p>
          <a:p>
            <a:pPr algn="l" marL="690876" indent="-345438" lvl="1">
              <a:lnSpc>
                <a:spcPts val="4479"/>
              </a:lnSpc>
              <a:buFont typeface="Arial"/>
              <a:buChar char="•"/>
            </a:pPr>
            <a:r>
              <a:rPr lang="en-US" sz="3199">
                <a:solidFill>
                  <a:srgbClr val="3B365F"/>
                </a:solidFill>
                <a:latin typeface="Coco Gothic"/>
                <a:ea typeface="Coco Gothic"/>
                <a:cs typeface="Coco Gothic"/>
                <a:sym typeface="Coco Gothic"/>
              </a:rPr>
              <a:t>Expand to multilingual support (Telugu, Hindi, Tamil).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6262171">
            <a:off x="8699606" y="-2315196"/>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41338">
            <a:off x="6563608" y="332299"/>
            <a:ext cx="16065837" cy="10084176"/>
          </a:xfrm>
          <a:custGeom>
            <a:avLst/>
            <a:gdLst/>
            <a:ahLst/>
            <a:cxnLst/>
            <a:rect r="r" b="b" t="t" l="l"/>
            <a:pathLst>
              <a:path h="10084176" w="16065837">
                <a:moveTo>
                  <a:pt x="16065837" y="0"/>
                </a:moveTo>
                <a:lnTo>
                  <a:pt x="0" y="0"/>
                </a:lnTo>
                <a:lnTo>
                  <a:pt x="0" y="10084176"/>
                </a:lnTo>
                <a:lnTo>
                  <a:pt x="16065837" y="10084176"/>
                </a:lnTo>
                <a:lnTo>
                  <a:pt x="160658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3095" y="4431638"/>
            <a:ext cx="6847282" cy="6038058"/>
          </a:xfrm>
          <a:custGeom>
            <a:avLst/>
            <a:gdLst/>
            <a:ahLst/>
            <a:cxnLst/>
            <a:rect r="r" b="b" t="t" l="l"/>
            <a:pathLst>
              <a:path h="6038058" w="6847282">
                <a:moveTo>
                  <a:pt x="0" y="0"/>
                </a:moveTo>
                <a:lnTo>
                  <a:pt x="6847282" y="0"/>
                </a:lnTo>
                <a:lnTo>
                  <a:pt x="6847282" y="6038058"/>
                </a:lnTo>
                <a:lnTo>
                  <a:pt x="0" y="6038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4019321" y="6020878"/>
            <a:ext cx="2838696" cy="4592008"/>
          </a:xfrm>
          <a:custGeom>
            <a:avLst/>
            <a:gdLst/>
            <a:ahLst/>
            <a:cxnLst/>
            <a:rect r="r" b="b" t="t" l="l"/>
            <a:pathLst>
              <a:path h="4592008" w="2838696">
                <a:moveTo>
                  <a:pt x="2838695" y="0"/>
                </a:moveTo>
                <a:lnTo>
                  <a:pt x="0" y="0"/>
                </a:lnTo>
                <a:lnTo>
                  <a:pt x="0" y="4592007"/>
                </a:lnTo>
                <a:lnTo>
                  <a:pt x="2838695" y="4592007"/>
                </a:lnTo>
                <a:lnTo>
                  <a:pt x="283869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13881" y="2179293"/>
            <a:ext cx="16245419" cy="2252345"/>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ChatDoctor is an AI-driven healthcare platform that can analyze both text and images to provide human-like health insights.</a:t>
            </a:r>
          </a:p>
          <a:p>
            <a:pPr algn="l">
              <a:lnSpc>
                <a:spcPts val="4480"/>
              </a:lnSpc>
            </a:pPr>
            <a:r>
              <a:rPr lang="en-US" sz="3200">
                <a:solidFill>
                  <a:srgbClr val="3B365F"/>
                </a:solidFill>
                <a:latin typeface="Coco Gothic"/>
                <a:ea typeface="Coco Gothic"/>
                <a:cs typeface="Coco Gothic"/>
                <a:sym typeface="Coco Gothic"/>
              </a:rPr>
              <a:t> It integrates natural language models with computer vision algorithms to interpret medicines, prescriptions, X-rays, and MRI scans.</a:t>
            </a:r>
          </a:p>
        </p:txBody>
      </p:sp>
      <p:sp>
        <p:nvSpPr>
          <p:cNvPr name="TextBox 7" id="7"/>
          <p:cNvSpPr txBox="true"/>
          <p:nvPr/>
        </p:nvSpPr>
        <p:spPr>
          <a:xfrm rot="0">
            <a:off x="1013881" y="895350"/>
            <a:ext cx="9940611"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Abstract</a:t>
            </a:r>
          </a:p>
        </p:txBody>
      </p:sp>
      <p:grpSp>
        <p:nvGrpSpPr>
          <p:cNvPr name="Group 8" id="8"/>
          <p:cNvGrpSpPr/>
          <p:nvPr/>
        </p:nvGrpSpPr>
        <p:grpSpPr>
          <a:xfrm rot="0">
            <a:off x="0" y="7200900"/>
            <a:ext cx="4669435" cy="3086100"/>
            <a:chOff x="0" y="0"/>
            <a:chExt cx="1229810" cy="812800"/>
          </a:xfrm>
        </p:grpSpPr>
        <p:sp>
          <p:nvSpPr>
            <p:cNvPr name="Freeform 9" id="9"/>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10" id="10"/>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11" id="11"/>
          <p:cNvSpPr txBox="true"/>
          <p:nvPr/>
        </p:nvSpPr>
        <p:spPr>
          <a:xfrm rot="0">
            <a:off x="6858016" y="4747324"/>
            <a:ext cx="9940611"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Objective</a:t>
            </a:r>
          </a:p>
        </p:txBody>
      </p:sp>
      <p:sp>
        <p:nvSpPr>
          <p:cNvPr name="TextBox 12" id="12"/>
          <p:cNvSpPr txBox="true"/>
          <p:nvPr/>
        </p:nvSpPr>
        <p:spPr>
          <a:xfrm rot="0">
            <a:off x="6963447" y="5935153"/>
            <a:ext cx="10295853" cy="3376295"/>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Develop an offline multimodal AI that processes text, medicine data, and medical images, ensuring safe, factual, and explainable responses validated through medical databases. The system provides clear outputs for both patients and doctors while minimizing reliance on internet or cloud services.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6262171">
            <a:off x="3492400" y="3970647"/>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41338">
            <a:off x="-136236" y="1370476"/>
            <a:ext cx="13686334" cy="8590614"/>
          </a:xfrm>
          <a:custGeom>
            <a:avLst/>
            <a:gdLst/>
            <a:ahLst/>
            <a:cxnLst/>
            <a:rect r="r" b="b" t="t" l="l"/>
            <a:pathLst>
              <a:path h="8590614" w="13686334">
                <a:moveTo>
                  <a:pt x="13686334" y="0"/>
                </a:moveTo>
                <a:lnTo>
                  <a:pt x="0" y="0"/>
                </a:lnTo>
                <a:lnTo>
                  <a:pt x="0" y="8590614"/>
                </a:lnTo>
                <a:lnTo>
                  <a:pt x="13686334" y="8590614"/>
                </a:lnTo>
                <a:lnTo>
                  <a:pt x="1368633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5859846" y="6264062"/>
            <a:ext cx="2428154" cy="8002923"/>
          </a:xfrm>
          <a:custGeom>
            <a:avLst/>
            <a:gdLst/>
            <a:ahLst/>
            <a:cxnLst/>
            <a:rect r="r" b="b" t="t" l="l"/>
            <a:pathLst>
              <a:path h="8002923" w="2428154">
                <a:moveTo>
                  <a:pt x="2428154" y="0"/>
                </a:moveTo>
                <a:lnTo>
                  <a:pt x="0" y="0"/>
                </a:lnTo>
                <a:lnTo>
                  <a:pt x="0" y="8002924"/>
                </a:lnTo>
                <a:lnTo>
                  <a:pt x="2428154" y="8002924"/>
                </a:lnTo>
                <a:lnTo>
                  <a:pt x="2428154" y="0"/>
                </a:lnTo>
                <a:close/>
              </a:path>
            </a:pathLst>
          </a:custGeom>
          <a:blipFill>
            <a:blip r:embed="rId6">
              <a:extLst>
                <a:ext uri="{96DAC541-7B7A-43D3-8B79-37D633B846F1}">
                  <asvg:svgBlip xmlns:asvg="http://schemas.microsoft.com/office/drawing/2016/SVG/main" r:embed="rId7"/>
                </a:ext>
              </a:extLst>
            </a:blip>
            <a:stretch>
              <a:fillRect l="0" t="0" r="-184644" b="0"/>
            </a:stretch>
          </a:blipFill>
        </p:spPr>
      </p:sp>
      <p:grpSp>
        <p:nvGrpSpPr>
          <p:cNvPr name="Group 5" id="5"/>
          <p:cNvGrpSpPr/>
          <p:nvPr/>
        </p:nvGrpSpPr>
        <p:grpSpPr>
          <a:xfrm rot="0">
            <a:off x="3106102" y="5699760"/>
            <a:ext cx="194310" cy="197167"/>
            <a:chOff x="0" y="0"/>
            <a:chExt cx="259080" cy="262890"/>
          </a:xfrm>
        </p:grpSpPr>
        <p:sp>
          <p:nvSpPr>
            <p:cNvPr name="Freeform 6" id="6"/>
            <p:cNvSpPr/>
            <p:nvPr/>
          </p:nvSpPr>
          <p:spPr>
            <a:xfrm flipH="false" flipV="false" rot="0">
              <a:off x="43180" y="46990"/>
              <a:ext cx="161290" cy="167640"/>
            </a:xfrm>
            <a:custGeom>
              <a:avLst/>
              <a:gdLst/>
              <a:ahLst/>
              <a:cxnLst/>
              <a:rect r="r" b="b" t="t" l="l"/>
              <a:pathLst>
                <a:path h="167640" w="161290">
                  <a:moveTo>
                    <a:pt x="161290" y="58420"/>
                  </a:moveTo>
                  <a:cubicBezTo>
                    <a:pt x="157480" y="116840"/>
                    <a:pt x="133350" y="147320"/>
                    <a:pt x="115570" y="157480"/>
                  </a:cubicBezTo>
                  <a:cubicBezTo>
                    <a:pt x="104140" y="165100"/>
                    <a:pt x="91440" y="167640"/>
                    <a:pt x="77470" y="165100"/>
                  </a:cubicBezTo>
                  <a:cubicBezTo>
                    <a:pt x="57150" y="161290"/>
                    <a:pt x="22860" y="144780"/>
                    <a:pt x="11430" y="125730"/>
                  </a:cubicBezTo>
                  <a:cubicBezTo>
                    <a:pt x="0" y="105410"/>
                    <a:pt x="1270" y="67310"/>
                    <a:pt x="762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94AAB8"/>
            </a:solidFill>
            <a:ln cap="sq">
              <a:noFill/>
              <a:prstDash val="solid"/>
              <a:miter/>
            </a:ln>
          </p:spPr>
        </p:sp>
      </p:grpSp>
      <p:grpSp>
        <p:nvGrpSpPr>
          <p:cNvPr name="Group 7" id="7"/>
          <p:cNvGrpSpPr/>
          <p:nvPr/>
        </p:nvGrpSpPr>
        <p:grpSpPr>
          <a:xfrm rot="0">
            <a:off x="9654540" y="9873615"/>
            <a:ext cx="199072" cy="194310"/>
            <a:chOff x="0" y="0"/>
            <a:chExt cx="265430" cy="259080"/>
          </a:xfrm>
        </p:grpSpPr>
        <p:sp>
          <p:nvSpPr>
            <p:cNvPr name="Freeform 8" id="8"/>
            <p:cNvSpPr/>
            <p:nvPr/>
          </p:nvSpPr>
          <p:spPr>
            <a:xfrm flipH="false" flipV="false" rot="0">
              <a:off x="49530" y="49530"/>
              <a:ext cx="162560" cy="167640"/>
            </a:xfrm>
            <a:custGeom>
              <a:avLst/>
              <a:gdLst/>
              <a:ahLst/>
              <a:cxnLst/>
              <a:rect r="r" b="b" t="t" l="l"/>
              <a:pathLst>
                <a:path h="167640" w="162560">
                  <a:moveTo>
                    <a:pt x="162560" y="58420"/>
                  </a:moveTo>
                  <a:cubicBezTo>
                    <a:pt x="158750" y="116840"/>
                    <a:pt x="138430" y="148590"/>
                    <a:pt x="116840" y="158750"/>
                  </a:cubicBezTo>
                  <a:cubicBezTo>
                    <a:pt x="96520" y="167640"/>
                    <a:pt x="58420" y="161290"/>
                    <a:pt x="40640" y="153670"/>
                  </a:cubicBezTo>
                  <a:cubicBezTo>
                    <a:pt x="27940" y="147320"/>
                    <a:pt x="19050" y="137160"/>
                    <a:pt x="12700" y="125730"/>
                  </a:cubicBezTo>
                  <a:cubicBezTo>
                    <a:pt x="6350" y="114300"/>
                    <a:pt x="0" y="102870"/>
                    <a:pt x="1270" y="87630"/>
                  </a:cubicBezTo>
                  <a:cubicBezTo>
                    <a:pt x="2540" y="68580"/>
                    <a:pt x="17780" y="31750"/>
                    <a:pt x="33020" y="17780"/>
                  </a:cubicBezTo>
                  <a:cubicBezTo>
                    <a:pt x="41910" y="7620"/>
                    <a:pt x="54610" y="2540"/>
                    <a:pt x="68580" y="1270"/>
                  </a:cubicBezTo>
                  <a:cubicBezTo>
                    <a:pt x="88900" y="0"/>
                    <a:pt x="142240" y="24130"/>
                    <a:pt x="142240" y="24130"/>
                  </a:cubicBezTo>
                </a:path>
              </a:pathLst>
            </a:custGeom>
            <a:solidFill>
              <a:srgbClr val="94AAB8"/>
            </a:solidFill>
            <a:ln cap="sq">
              <a:noFill/>
              <a:prstDash val="solid"/>
              <a:miter/>
            </a:ln>
          </p:spPr>
        </p:sp>
      </p:grpSp>
      <p:sp>
        <p:nvSpPr>
          <p:cNvPr name="TextBox 9" id="9"/>
          <p:cNvSpPr txBox="true"/>
          <p:nvPr/>
        </p:nvSpPr>
        <p:spPr>
          <a:xfrm rot="0">
            <a:off x="1134788" y="895350"/>
            <a:ext cx="12576991"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Dataset</a:t>
            </a:r>
          </a:p>
        </p:txBody>
      </p:sp>
      <p:grpSp>
        <p:nvGrpSpPr>
          <p:cNvPr name="Group 10" id="10"/>
          <p:cNvGrpSpPr/>
          <p:nvPr/>
        </p:nvGrpSpPr>
        <p:grpSpPr>
          <a:xfrm rot="0">
            <a:off x="0" y="7179424"/>
            <a:ext cx="4669435" cy="3086100"/>
            <a:chOff x="0" y="0"/>
            <a:chExt cx="1229810" cy="812800"/>
          </a:xfrm>
        </p:grpSpPr>
        <p:sp>
          <p:nvSpPr>
            <p:cNvPr name="Freeform 11" id="11"/>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12" id="12"/>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13" id="13"/>
          <p:cNvSpPr txBox="true"/>
          <p:nvPr/>
        </p:nvSpPr>
        <p:spPr>
          <a:xfrm rot="0">
            <a:off x="1134788" y="1958658"/>
            <a:ext cx="16245419" cy="3938270"/>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Core Dataset:</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100,000+ patient–doctor dialogues sourced from HealthCareMagic.</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10,000 validation conversations obtained from iCliniq.</a:t>
            </a:r>
          </a:p>
          <a:p>
            <a:pPr algn="l">
              <a:lnSpc>
                <a:spcPts val="4480"/>
              </a:lnSpc>
            </a:pPr>
            <a:r>
              <a:rPr lang="en-US" sz="3200">
                <a:solidFill>
                  <a:srgbClr val="3B365F"/>
                </a:solidFill>
                <a:latin typeface="Coco Gothic"/>
                <a:ea typeface="Coco Gothic"/>
                <a:cs typeface="Coco Gothic"/>
                <a:sym typeface="Coco Gothic"/>
              </a:rPr>
              <a:t>Supplementary Data Sources:</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PubMed abstracts and MedlinePlus medical summaries for verified knowledge.</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FDA drug dataset providing details on side effects and proper usage.</a:t>
            </a:r>
          </a:p>
          <a:p>
            <a:pPr algn="l">
              <a:lnSpc>
                <a:spcPts val="4480"/>
              </a:lnSpc>
            </a:pPr>
          </a:p>
        </p:txBody>
      </p:sp>
      <p:sp>
        <p:nvSpPr>
          <p:cNvPr name="TextBox 14" id="14"/>
          <p:cNvSpPr txBox="true"/>
          <p:nvPr/>
        </p:nvSpPr>
        <p:spPr>
          <a:xfrm rot="0">
            <a:off x="4949116" y="5470525"/>
            <a:ext cx="11504887" cy="4500245"/>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Dataset Features:</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Includes disease–symptom–treatment relationships.</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Contains diagnostic terms, test references, and medical procedures.</a:t>
            </a:r>
          </a:p>
          <a:p>
            <a:pPr algn="l">
              <a:lnSpc>
                <a:spcPts val="4480"/>
              </a:lnSpc>
            </a:pPr>
            <a:r>
              <a:rPr lang="en-US" sz="3200">
                <a:solidFill>
                  <a:srgbClr val="3B365F"/>
                </a:solidFill>
                <a:latin typeface="Coco Gothic"/>
                <a:ea typeface="Coco Gothic"/>
                <a:cs typeface="Coco Gothic"/>
                <a:sym typeface="Coco Gothic"/>
              </a:rPr>
              <a:t>Preprocessing:</a:t>
            </a:r>
          </a:p>
          <a:p>
            <a:pPr algn="l" marL="690881" indent="-345440" lvl="1">
              <a:lnSpc>
                <a:spcPts val="4480"/>
              </a:lnSpc>
              <a:buFont typeface="Arial"/>
              <a:buChar char="•"/>
            </a:pPr>
            <a:r>
              <a:rPr lang="en-US" sz="3200">
                <a:solidFill>
                  <a:srgbClr val="3B365F"/>
                </a:solidFill>
                <a:latin typeface="Coco Gothic"/>
                <a:ea typeface="Coco Gothic"/>
                <a:cs typeface="Coco Gothic"/>
                <a:sym typeface="Coco Gothic"/>
              </a:rPr>
              <a:t>Data was cleaned, anonymized, tokenized, and structured to ensure quality and privacy.</a:t>
            </a:r>
          </a:p>
          <a:p>
            <a:pPr algn="l">
              <a:lnSpc>
                <a:spcPts val="44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true" flipV="false" rot="-441338">
            <a:off x="8023686" y="-2242638"/>
            <a:ext cx="12395216" cy="7780208"/>
          </a:xfrm>
          <a:custGeom>
            <a:avLst/>
            <a:gdLst/>
            <a:ahLst/>
            <a:cxnLst/>
            <a:rect r="r" b="b" t="t" l="l"/>
            <a:pathLst>
              <a:path h="7780208" w="12395216">
                <a:moveTo>
                  <a:pt x="12395216" y="0"/>
                </a:moveTo>
                <a:lnTo>
                  <a:pt x="0" y="0"/>
                </a:lnTo>
                <a:lnTo>
                  <a:pt x="0" y="7780208"/>
                </a:lnTo>
                <a:lnTo>
                  <a:pt x="12395216" y="7780208"/>
                </a:lnTo>
                <a:lnTo>
                  <a:pt x="123952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41338">
            <a:off x="-2312376" y="2408919"/>
            <a:ext cx="12395216" cy="7780208"/>
          </a:xfrm>
          <a:custGeom>
            <a:avLst/>
            <a:gdLst/>
            <a:ahLst/>
            <a:cxnLst/>
            <a:rect r="r" b="b" t="t" l="l"/>
            <a:pathLst>
              <a:path h="7780208" w="12395216">
                <a:moveTo>
                  <a:pt x="12395216" y="0"/>
                </a:moveTo>
                <a:lnTo>
                  <a:pt x="0" y="0"/>
                </a:lnTo>
                <a:lnTo>
                  <a:pt x="0" y="7780207"/>
                </a:lnTo>
                <a:lnTo>
                  <a:pt x="12395216" y="7780207"/>
                </a:lnTo>
                <a:lnTo>
                  <a:pt x="123952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91004">
            <a:off x="12640107" y="-3454017"/>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37651" y="4426410"/>
            <a:ext cx="5207086" cy="3143187"/>
          </a:xfrm>
          <a:custGeom>
            <a:avLst/>
            <a:gdLst/>
            <a:ahLst/>
            <a:cxnLst/>
            <a:rect r="r" b="b" t="t" l="l"/>
            <a:pathLst>
              <a:path h="3143187" w="5207086">
                <a:moveTo>
                  <a:pt x="0" y="0"/>
                </a:moveTo>
                <a:lnTo>
                  <a:pt x="5207086" y="0"/>
                </a:lnTo>
                <a:lnTo>
                  <a:pt x="5207086" y="3143187"/>
                </a:lnTo>
                <a:lnTo>
                  <a:pt x="0" y="314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0" y="7200900"/>
            <a:ext cx="4669435" cy="3086100"/>
            <a:chOff x="0" y="0"/>
            <a:chExt cx="1229810" cy="812800"/>
          </a:xfrm>
        </p:grpSpPr>
        <p:sp>
          <p:nvSpPr>
            <p:cNvPr name="Freeform 7" id="7"/>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8" id="8"/>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TextBox 9" id="9"/>
          <p:cNvSpPr txBox="true"/>
          <p:nvPr/>
        </p:nvSpPr>
        <p:spPr>
          <a:xfrm rot="0">
            <a:off x="1287188" y="1047750"/>
            <a:ext cx="12576991"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Model Design</a:t>
            </a:r>
          </a:p>
        </p:txBody>
      </p:sp>
      <p:sp>
        <p:nvSpPr>
          <p:cNvPr name="TextBox 10" id="10"/>
          <p:cNvSpPr txBox="true"/>
          <p:nvPr/>
        </p:nvSpPr>
        <p:spPr>
          <a:xfrm rot="0">
            <a:off x="1266604" y="2621708"/>
            <a:ext cx="16245419" cy="3376295"/>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The system begins with Keyword Extraction, identifying key medical terms like symptoms, tests, and medicines, followed by a Database Search in the local PostgreSQL knowledge base. Using Text Ranking, it prioritizes the most relevant information based on embedding similarity.</a:t>
            </a:r>
          </a:p>
          <a:p>
            <a:pPr algn="l">
              <a:lnSpc>
                <a:spcPts val="4480"/>
              </a:lnSpc>
            </a:pPr>
          </a:p>
          <a:p>
            <a:pPr algn="l">
              <a:lnSpc>
                <a:spcPts val="4480"/>
              </a:lnSpc>
            </a:pPr>
          </a:p>
        </p:txBody>
      </p:sp>
      <p:sp>
        <p:nvSpPr>
          <p:cNvPr name="TextBox 11" id="11"/>
          <p:cNvSpPr txBox="true"/>
          <p:nvPr/>
        </p:nvSpPr>
        <p:spPr>
          <a:xfrm rot="0">
            <a:off x="5440169" y="5469890"/>
            <a:ext cx="11819131" cy="2252345"/>
          </a:xfrm>
          <a:prstGeom prst="rect">
            <a:avLst/>
          </a:prstGeom>
        </p:spPr>
        <p:txBody>
          <a:bodyPr anchor="t" rtlCol="false" tIns="0" lIns="0" bIns="0" rIns="0">
            <a:spAutoFit/>
          </a:bodyPr>
          <a:lstStyle/>
          <a:p>
            <a:pPr algn="l">
              <a:lnSpc>
                <a:spcPts val="4480"/>
              </a:lnSpc>
            </a:pPr>
            <a:r>
              <a:rPr lang="en-US" sz="3200">
                <a:solidFill>
                  <a:srgbClr val="3B365F"/>
                </a:solidFill>
                <a:latin typeface="Coco Gothic"/>
                <a:ea typeface="Coco Gothic"/>
                <a:cs typeface="Coco Gothic"/>
                <a:sym typeface="Coco Gothic"/>
              </a:rPr>
              <a:t>Next, Summary Generation with BioBERT and LLaMA condenses the data while preserving accuracy, and Response Creation produces a clear, factual, and reliable answer for both patients and healthcare professionals.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10385461">
            <a:off x="-3184086" y="-1008853"/>
            <a:ext cx="9743832" cy="10202966"/>
          </a:xfrm>
          <a:custGeom>
            <a:avLst/>
            <a:gdLst/>
            <a:ahLst/>
            <a:cxnLst/>
            <a:rect r="r" b="b" t="t" l="l"/>
            <a:pathLst>
              <a:path h="10202966" w="9743832">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41338">
            <a:off x="6430350" y="3362885"/>
            <a:ext cx="13715067" cy="8608649"/>
          </a:xfrm>
          <a:custGeom>
            <a:avLst/>
            <a:gdLst/>
            <a:ahLst/>
            <a:cxnLst/>
            <a:rect r="r" b="b" t="t" l="l"/>
            <a:pathLst>
              <a:path h="8608649" w="13715067">
                <a:moveTo>
                  <a:pt x="13715067" y="0"/>
                </a:moveTo>
                <a:lnTo>
                  <a:pt x="0" y="0"/>
                </a:lnTo>
                <a:lnTo>
                  <a:pt x="0" y="8608649"/>
                </a:lnTo>
                <a:lnTo>
                  <a:pt x="13715067" y="8608649"/>
                </a:lnTo>
                <a:lnTo>
                  <a:pt x="137150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7200900"/>
            <a:ext cx="4669435" cy="3086100"/>
            <a:chOff x="0" y="0"/>
            <a:chExt cx="1229810" cy="812800"/>
          </a:xfrm>
        </p:grpSpPr>
        <p:sp>
          <p:nvSpPr>
            <p:cNvPr name="Freeform 5" id="5"/>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6" id="6"/>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Freeform 7" id="7"/>
          <p:cNvSpPr/>
          <p:nvPr/>
        </p:nvSpPr>
        <p:spPr>
          <a:xfrm flipH="false" flipV="false" rot="0">
            <a:off x="5498125" y="2027577"/>
            <a:ext cx="11761175" cy="7314784"/>
          </a:xfrm>
          <a:custGeom>
            <a:avLst/>
            <a:gdLst/>
            <a:ahLst/>
            <a:cxnLst/>
            <a:rect r="r" b="b" t="t" l="l"/>
            <a:pathLst>
              <a:path h="7314784" w="11761175">
                <a:moveTo>
                  <a:pt x="0" y="0"/>
                </a:moveTo>
                <a:lnTo>
                  <a:pt x="11761175" y="0"/>
                </a:lnTo>
                <a:lnTo>
                  <a:pt x="11761175" y="7314784"/>
                </a:lnTo>
                <a:lnTo>
                  <a:pt x="0" y="7314784"/>
                </a:lnTo>
                <a:lnTo>
                  <a:pt x="0" y="0"/>
                </a:lnTo>
                <a:close/>
              </a:path>
            </a:pathLst>
          </a:custGeom>
          <a:blipFill>
            <a:blip r:embed="rId6"/>
            <a:stretch>
              <a:fillRect l="0" t="-2704" r="0" b="0"/>
            </a:stretch>
          </a:blipFill>
        </p:spPr>
      </p:sp>
      <p:sp>
        <p:nvSpPr>
          <p:cNvPr name="TextBox 8" id="8"/>
          <p:cNvSpPr txBox="true"/>
          <p:nvPr/>
        </p:nvSpPr>
        <p:spPr>
          <a:xfrm rot="0">
            <a:off x="1028700" y="914400"/>
            <a:ext cx="8115300" cy="3016561"/>
          </a:xfrm>
          <a:prstGeom prst="rect">
            <a:avLst/>
          </a:prstGeom>
        </p:spPr>
        <p:txBody>
          <a:bodyPr anchor="t" rtlCol="false" tIns="0" lIns="0" bIns="0" rIns="0">
            <a:spAutoFit/>
          </a:bodyPr>
          <a:lstStyle/>
          <a:p>
            <a:pPr algn="just">
              <a:lnSpc>
                <a:spcPts val="8021"/>
              </a:lnSpc>
            </a:pPr>
            <a:r>
              <a:rPr lang="en-US" sz="5729">
                <a:solidFill>
                  <a:srgbClr val="3B365F"/>
                </a:solidFill>
                <a:latin typeface="TAN Headline"/>
                <a:ea typeface="TAN Headline"/>
                <a:cs typeface="TAN Headline"/>
                <a:sym typeface="TAN Headline"/>
              </a:rPr>
              <a:t>ARICHITECTURE DIAGRAM</a:t>
            </a:r>
          </a:p>
          <a:p>
            <a:pPr algn="just">
              <a:lnSpc>
                <a:spcPts val="802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10385461">
            <a:off x="-298410" y="-1254756"/>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548091">
            <a:off x="-5198850" y="3249929"/>
            <a:ext cx="14085520" cy="8841175"/>
          </a:xfrm>
          <a:custGeom>
            <a:avLst/>
            <a:gdLst/>
            <a:ahLst/>
            <a:cxnLst/>
            <a:rect r="r" b="b" t="t" l="l"/>
            <a:pathLst>
              <a:path h="8841175" w="14085520">
                <a:moveTo>
                  <a:pt x="14085520" y="0"/>
                </a:moveTo>
                <a:lnTo>
                  <a:pt x="0" y="0"/>
                </a:lnTo>
                <a:lnTo>
                  <a:pt x="0" y="8841174"/>
                </a:lnTo>
                <a:lnTo>
                  <a:pt x="14085520" y="8841174"/>
                </a:lnTo>
                <a:lnTo>
                  <a:pt x="1408552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385461">
            <a:off x="11770047" y="-793791"/>
            <a:ext cx="9743832" cy="10202966"/>
          </a:xfrm>
          <a:custGeom>
            <a:avLst/>
            <a:gdLst/>
            <a:ahLst/>
            <a:cxnLst/>
            <a:rect r="r" b="b" t="t" l="l"/>
            <a:pathLst>
              <a:path h="10202966" w="9743832">
                <a:moveTo>
                  <a:pt x="9743832" y="0"/>
                </a:moveTo>
                <a:lnTo>
                  <a:pt x="0" y="0"/>
                </a:lnTo>
                <a:lnTo>
                  <a:pt x="0" y="10202966"/>
                </a:lnTo>
                <a:lnTo>
                  <a:pt x="9743832" y="10202966"/>
                </a:lnTo>
                <a:lnTo>
                  <a:pt x="97438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51817">
            <a:off x="9803189" y="189012"/>
            <a:ext cx="16969622" cy="10651463"/>
          </a:xfrm>
          <a:custGeom>
            <a:avLst/>
            <a:gdLst/>
            <a:ahLst/>
            <a:cxnLst/>
            <a:rect r="r" b="b" t="t" l="l"/>
            <a:pathLst>
              <a:path h="10651463" w="16969622">
                <a:moveTo>
                  <a:pt x="16969622" y="0"/>
                </a:moveTo>
                <a:lnTo>
                  <a:pt x="0" y="0"/>
                </a:lnTo>
                <a:lnTo>
                  <a:pt x="0" y="10651463"/>
                </a:lnTo>
                <a:lnTo>
                  <a:pt x="16969622" y="10651463"/>
                </a:lnTo>
                <a:lnTo>
                  <a:pt x="1696962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05771" y="8731119"/>
            <a:ext cx="1828678" cy="1399770"/>
          </a:xfrm>
          <a:custGeom>
            <a:avLst/>
            <a:gdLst/>
            <a:ahLst/>
            <a:cxnLst/>
            <a:rect r="r" b="b" t="t" l="l"/>
            <a:pathLst>
              <a:path h="1399770" w="1828678">
                <a:moveTo>
                  <a:pt x="0" y="0"/>
                </a:moveTo>
                <a:lnTo>
                  <a:pt x="1828678" y="0"/>
                </a:lnTo>
                <a:lnTo>
                  <a:pt x="1828678" y="1399770"/>
                </a:lnTo>
                <a:lnTo>
                  <a:pt x="0" y="1399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30998" y="2333065"/>
            <a:ext cx="16628302" cy="3703879"/>
          </a:xfrm>
          <a:prstGeom prst="rect">
            <a:avLst/>
          </a:prstGeom>
        </p:spPr>
        <p:txBody>
          <a:bodyPr anchor="t" rtlCol="false" tIns="0" lIns="0" bIns="0" rIns="0">
            <a:spAutoFit/>
          </a:bodyPr>
          <a:lstStyle/>
          <a:p>
            <a:pPr algn="l" marL="637552" indent="-318776" lvl="1">
              <a:lnSpc>
                <a:spcPts val="4134"/>
              </a:lnSpc>
              <a:buFont typeface="Arial"/>
              <a:buChar char="•"/>
            </a:pPr>
            <a:r>
              <a:rPr lang="en-US" sz="2952">
                <a:solidFill>
                  <a:srgbClr val="3B365F"/>
                </a:solidFill>
                <a:latin typeface="Coco Gothic"/>
                <a:ea typeface="Coco Gothic"/>
                <a:cs typeface="Coco Gothic"/>
                <a:sym typeface="Coco Gothic"/>
              </a:rPr>
              <a:t>Backend: FastAPI, Express.js – Handles model integration and API communication.</a:t>
            </a:r>
          </a:p>
          <a:p>
            <a:pPr algn="l" marL="637552" indent="-318776" lvl="1">
              <a:lnSpc>
                <a:spcPts val="4134"/>
              </a:lnSpc>
              <a:buFont typeface="Arial"/>
              <a:buChar char="•"/>
            </a:pPr>
            <a:r>
              <a:rPr lang="en-US" sz="2952">
                <a:solidFill>
                  <a:srgbClr val="3B365F"/>
                </a:solidFill>
                <a:latin typeface="Coco Gothic"/>
                <a:ea typeface="Coco Gothic"/>
                <a:cs typeface="Coco Gothic"/>
                <a:sym typeface="Coco Gothic"/>
              </a:rPr>
              <a:t>Frontend: React, TailwindCSS – Provides chat interface and upload functionality.</a:t>
            </a:r>
          </a:p>
          <a:p>
            <a:pPr algn="l" marL="637552" indent="-318776" lvl="1">
              <a:lnSpc>
                <a:spcPts val="4134"/>
              </a:lnSpc>
              <a:buFont typeface="Arial"/>
              <a:buChar char="•"/>
            </a:pPr>
            <a:r>
              <a:rPr lang="en-US" sz="2952">
                <a:solidFill>
                  <a:srgbClr val="3B365F"/>
                </a:solidFill>
                <a:latin typeface="Coco Gothic"/>
                <a:ea typeface="Coco Gothic"/>
                <a:cs typeface="Coco Gothic"/>
                <a:sym typeface="Coco Gothic"/>
              </a:rPr>
              <a:t>AI/NLP: LLaMA-3, BioBERT – Performs text generation, understanding, and interpretation.</a:t>
            </a:r>
          </a:p>
          <a:p>
            <a:pPr algn="l" marL="637552" indent="-318776" lvl="1">
              <a:lnSpc>
                <a:spcPts val="4134"/>
              </a:lnSpc>
              <a:buFont typeface="Arial"/>
              <a:buChar char="•"/>
            </a:pPr>
            <a:r>
              <a:rPr lang="en-US" sz="2952">
                <a:solidFill>
                  <a:srgbClr val="3B365F"/>
                </a:solidFill>
                <a:latin typeface="Coco Gothic"/>
                <a:ea typeface="Coco Gothic"/>
                <a:cs typeface="Coco Gothic"/>
                <a:sym typeface="Coco Gothic"/>
              </a:rPr>
              <a:t>Vision Models: CheXNet, MONAI – Used for medical image classification and segmentation.</a:t>
            </a:r>
          </a:p>
          <a:p>
            <a:pPr algn="l" marL="637552" indent="-318776" lvl="1">
              <a:lnSpc>
                <a:spcPts val="4134"/>
              </a:lnSpc>
              <a:buFont typeface="Arial"/>
              <a:buChar char="•"/>
            </a:pPr>
            <a:r>
              <a:rPr lang="en-US" sz="2952">
                <a:solidFill>
                  <a:srgbClr val="3B365F"/>
                </a:solidFill>
                <a:latin typeface="Coco Gothic"/>
                <a:ea typeface="Coco Gothic"/>
                <a:cs typeface="Coco Gothic"/>
                <a:sym typeface="Coco Gothic"/>
              </a:rPr>
              <a:t>OCR: Tesseract.js, EasyOCR – Recognizes text from medicine labels and clinical documents.</a:t>
            </a:r>
          </a:p>
          <a:p>
            <a:pPr algn="l">
              <a:lnSpc>
                <a:spcPts val="4414"/>
              </a:lnSpc>
            </a:pPr>
          </a:p>
        </p:txBody>
      </p:sp>
      <p:sp>
        <p:nvSpPr>
          <p:cNvPr name="TextBox 8" id="8"/>
          <p:cNvSpPr txBox="true"/>
          <p:nvPr/>
        </p:nvSpPr>
        <p:spPr>
          <a:xfrm rot="0">
            <a:off x="1028700" y="895350"/>
            <a:ext cx="12180144"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TECHNOLOGY STACK</a:t>
            </a:r>
          </a:p>
        </p:txBody>
      </p:sp>
      <p:grpSp>
        <p:nvGrpSpPr>
          <p:cNvPr name="Group 9" id="9"/>
          <p:cNvGrpSpPr/>
          <p:nvPr/>
        </p:nvGrpSpPr>
        <p:grpSpPr>
          <a:xfrm rot="0">
            <a:off x="0" y="7188069"/>
            <a:ext cx="4669435" cy="3086100"/>
            <a:chOff x="0" y="0"/>
            <a:chExt cx="1229810" cy="812800"/>
          </a:xfrm>
        </p:grpSpPr>
        <p:sp>
          <p:nvSpPr>
            <p:cNvPr name="Freeform 10" id="10"/>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11" id="11"/>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Freeform 12" id="12"/>
          <p:cNvSpPr/>
          <p:nvPr/>
        </p:nvSpPr>
        <p:spPr>
          <a:xfrm flipH="false" flipV="false" rot="0">
            <a:off x="14298344" y="6036944"/>
            <a:ext cx="4215783" cy="4493567"/>
          </a:xfrm>
          <a:custGeom>
            <a:avLst/>
            <a:gdLst/>
            <a:ahLst/>
            <a:cxnLst/>
            <a:rect r="r" b="b" t="t" l="l"/>
            <a:pathLst>
              <a:path h="4493567" w="4215783">
                <a:moveTo>
                  <a:pt x="0" y="0"/>
                </a:moveTo>
                <a:lnTo>
                  <a:pt x="4215783" y="0"/>
                </a:lnTo>
                <a:lnTo>
                  <a:pt x="4215783" y="4493567"/>
                </a:lnTo>
                <a:lnTo>
                  <a:pt x="0" y="4493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669435" y="5951219"/>
            <a:ext cx="9180830" cy="3743187"/>
          </a:xfrm>
          <a:prstGeom prst="rect">
            <a:avLst/>
          </a:prstGeom>
        </p:spPr>
        <p:txBody>
          <a:bodyPr anchor="t" rtlCol="false" tIns="0" lIns="0" bIns="0" rIns="0">
            <a:spAutoFit/>
          </a:bodyPr>
          <a:lstStyle/>
          <a:p>
            <a:pPr algn="l" marL="648869" indent="-324435" lvl="1">
              <a:lnSpc>
                <a:spcPts val="4207"/>
              </a:lnSpc>
              <a:buFont typeface="Arial"/>
              <a:buChar char="•"/>
            </a:pPr>
            <a:r>
              <a:rPr lang="en-US" sz="3005">
                <a:solidFill>
                  <a:srgbClr val="3B365F"/>
                </a:solidFill>
                <a:latin typeface="Coco Gothic"/>
                <a:ea typeface="Coco Gothic"/>
                <a:cs typeface="Coco Gothic"/>
                <a:sym typeface="Coco Gothic"/>
              </a:rPr>
              <a:t>Database: PostgreSQL with pgvector – Stores embeddings, chat logs, and medical data.</a:t>
            </a:r>
          </a:p>
          <a:p>
            <a:pPr algn="l" marL="648869" indent="-324435" lvl="1">
              <a:lnSpc>
                <a:spcPts val="4207"/>
              </a:lnSpc>
              <a:buFont typeface="Arial"/>
              <a:buChar char="•"/>
            </a:pPr>
            <a:r>
              <a:rPr lang="en-US" sz="3005">
                <a:solidFill>
                  <a:srgbClr val="3B365F"/>
                </a:solidFill>
                <a:latin typeface="Coco Gothic"/>
                <a:ea typeface="Coco Gothic"/>
                <a:cs typeface="Coco Gothic"/>
                <a:sym typeface="Coco Gothic"/>
              </a:rPr>
              <a:t>Tools: VS Code, Jupyter, npm – Utilized for development, debugging, and testing.</a:t>
            </a:r>
          </a:p>
          <a:p>
            <a:pPr algn="l" marL="648869" indent="-324435" lvl="1">
              <a:lnSpc>
                <a:spcPts val="4207"/>
              </a:lnSpc>
              <a:buFont typeface="Arial"/>
              <a:buChar char="•"/>
            </a:pPr>
            <a:r>
              <a:rPr lang="en-US" sz="3005">
                <a:solidFill>
                  <a:srgbClr val="3B365F"/>
                </a:solidFill>
                <a:latin typeface="Coco Gothic"/>
                <a:ea typeface="Coco Gothic"/>
                <a:cs typeface="Coco Gothic"/>
                <a:sym typeface="Coco Gothic"/>
              </a:rPr>
              <a:t>Deployment: Localhost (Offline Mode) – Ensures secure and privacy-preserving operation.</a:t>
            </a:r>
          </a:p>
          <a:p>
            <a:pPr algn="l">
              <a:lnSpc>
                <a:spcPts val="420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777" t="5334" r="4138" b="1581"/>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0">
            <a:off x="-487707" y="4445318"/>
            <a:ext cx="6686423" cy="6912656"/>
          </a:xfrm>
          <a:custGeom>
            <a:avLst/>
            <a:gdLst/>
            <a:ahLst/>
            <a:cxnLst/>
            <a:rect r="r" b="b" t="t" l="l"/>
            <a:pathLst>
              <a:path h="6912656" w="6686423">
                <a:moveTo>
                  <a:pt x="0" y="0"/>
                </a:moveTo>
                <a:lnTo>
                  <a:pt x="6686423" y="0"/>
                </a:lnTo>
                <a:lnTo>
                  <a:pt x="6686423" y="6912655"/>
                </a:lnTo>
                <a:lnTo>
                  <a:pt x="0" y="6912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8047" y="-254540"/>
            <a:ext cx="3531385" cy="3815463"/>
          </a:xfrm>
          <a:custGeom>
            <a:avLst/>
            <a:gdLst/>
            <a:ahLst/>
            <a:cxnLst/>
            <a:rect r="r" b="b" t="t" l="l"/>
            <a:pathLst>
              <a:path h="3815463" w="3531385">
                <a:moveTo>
                  <a:pt x="0" y="0"/>
                </a:moveTo>
                <a:lnTo>
                  <a:pt x="3531385" y="0"/>
                </a:lnTo>
                <a:lnTo>
                  <a:pt x="3531385" y="3815463"/>
                </a:lnTo>
                <a:lnTo>
                  <a:pt x="0" y="3815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7200900"/>
            <a:ext cx="4669435" cy="3086100"/>
            <a:chOff x="0" y="0"/>
            <a:chExt cx="1229810" cy="812800"/>
          </a:xfrm>
        </p:grpSpPr>
        <p:sp>
          <p:nvSpPr>
            <p:cNvPr name="Freeform 5" id="5"/>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6" id="6"/>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
        <p:nvSpPr>
          <p:cNvPr name="Freeform 7" id="7"/>
          <p:cNvSpPr/>
          <p:nvPr/>
        </p:nvSpPr>
        <p:spPr>
          <a:xfrm flipH="false" flipV="false" rot="0">
            <a:off x="1038221" y="2882766"/>
            <a:ext cx="8569917" cy="933901"/>
          </a:xfrm>
          <a:custGeom>
            <a:avLst/>
            <a:gdLst/>
            <a:ahLst/>
            <a:cxnLst/>
            <a:rect r="r" b="b" t="t" l="l"/>
            <a:pathLst>
              <a:path h="933901" w="8569917">
                <a:moveTo>
                  <a:pt x="0" y="0"/>
                </a:moveTo>
                <a:lnTo>
                  <a:pt x="8569917" y="0"/>
                </a:lnTo>
                <a:lnTo>
                  <a:pt x="8569917" y="933901"/>
                </a:lnTo>
                <a:lnTo>
                  <a:pt x="0" y="933901"/>
                </a:lnTo>
                <a:lnTo>
                  <a:pt x="0" y="0"/>
                </a:lnTo>
                <a:close/>
              </a:path>
            </a:pathLst>
          </a:custGeom>
          <a:blipFill>
            <a:blip r:embed="rId6"/>
            <a:stretch>
              <a:fillRect l="0" t="0" r="0" b="0"/>
            </a:stretch>
          </a:blipFill>
        </p:spPr>
      </p:sp>
      <p:sp>
        <p:nvSpPr>
          <p:cNvPr name="Freeform 8" id="8"/>
          <p:cNvSpPr/>
          <p:nvPr/>
        </p:nvSpPr>
        <p:spPr>
          <a:xfrm flipH="false" flipV="false" rot="0">
            <a:off x="2314350" y="4690428"/>
            <a:ext cx="4537079" cy="1010629"/>
          </a:xfrm>
          <a:custGeom>
            <a:avLst/>
            <a:gdLst/>
            <a:ahLst/>
            <a:cxnLst/>
            <a:rect r="r" b="b" t="t" l="l"/>
            <a:pathLst>
              <a:path h="1010629" w="4537079">
                <a:moveTo>
                  <a:pt x="0" y="0"/>
                </a:moveTo>
                <a:lnTo>
                  <a:pt x="4537079" y="0"/>
                </a:lnTo>
                <a:lnTo>
                  <a:pt x="4537079" y="1010629"/>
                </a:lnTo>
                <a:lnTo>
                  <a:pt x="0" y="1010629"/>
                </a:lnTo>
                <a:lnTo>
                  <a:pt x="0" y="0"/>
                </a:lnTo>
                <a:close/>
              </a:path>
            </a:pathLst>
          </a:custGeom>
          <a:blipFill>
            <a:blip r:embed="rId7"/>
            <a:stretch>
              <a:fillRect l="0" t="0" r="0" b="0"/>
            </a:stretch>
          </a:blipFill>
        </p:spPr>
      </p:sp>
      <p:sp>
        <p:nvSpPr>
          <p:cNvPr name="TextBox 9" id="9"/>
          <p:cNvSpPr txBox="true"/>
          <p:nvPr/>
        </p:nvSpPr>
        <p:spPr>
          <a:xfrm rot="0">
            <a:off x="1028700" y="2165325"/>
            <a:ext cx="8941168" cy="549910"/>
          </a:xfrm>
          <a:prstGeom prst="rect">
            <a:avLst/>
          </a:prstGeom>
        </p:spPr>
        <p:txBody>
          <a:bodyPr anchor="t" rtlCol="false" tIns="0" lIns="0" bIns="0" rIns="0">
            <a:spAutoFit/>
          </a:bodyPr>
          <a:lstStyle/>
          <a:p>
            <a:pPr algn="l">
              <a:lnSpc>
                <a:spcPts val="4339"/>
              </a:lnSpc>
            </a:pPr>
            <a:r>
              <a:rPr lang="en-US" sz="3099" b="true">
                <a:solidFill>
                  <a:srgbClr val="3B365F"/>
                </a:solidFill>
                <a:latin typeface="Coco Gothic Bold"/>
                <a:ea typeface="Coco Gothic Bold"/>
                <a:cs typeface="Coco Gothic Bold"/>
                <a:sym typeface="Coco Gothic Bold"/>
              </a:rPr>
              <a:t>Transformer Encoder (LLaMA/BioBERT)</a:t>
            </a:r>
          </a:p>
        </p:txBody>
      </p:sp>
      <p:sp>
        <p:nvSpPr>
          <p:cNvPr name="TextBox 10" id="10"/>
          <p:cNvSpPr txBox="true"/>
          <p:nvPr/>
        </p:nvSpPr>
        <p:spPr>
          <a:xfrm rot="0">
            <a:off x="1038221" y="895350"/>
            <a:ext cx="12576991" cy="1120775"/>
          </a:xfrm>
          <a:prstGeom prst="rect">
            <a:avLst/>
          </a:prstGeom>
        </p:spPr>
        <p:txBody>
          <a:bodyPr anchor="t" rtlCol="false" tIns="0" lIns="0" bIns="0" rIns="0">
            <a:spAutoFit/>
          </a:bodyPr>
          <a:lstStyle/>
          <a:p>
            <a:pPr algn="l">
              <a:lnSpc>
                <a:spcPts val="9100"/>
              </a:lnSpc>
            </a:pPr>
            <a:r>
              <a:rPr lang="en-US" sz="6500">
                <a:solidFill>
                  <a:srgbClr val="3B365F"/>
                </a:solidFill>
                <a:latin typeface="TAN Headline"/>
                <a:ea typeface="TAN Headline"/>
                <a:cs typeface="TAN Headline"/>
                <a:sym typeface="TAN Headline"/>
              </a:rPr>
              <a:t>Mathematical Concepts</a:t>
            </a:r>
          </a:p>
        </p:txBody>
      </p:sp>
      <p:sp>
        <p:nvSpPr>
          <p:cNvPr name="TextBox 11" id="11"/>
          <p:cNvSpPr txBox="true"/>
          <p:nvPr/>
        </p:nvSpPr>
        <p:spPr>
          <a:xfrm rot="0">
            <a:off x="9608138" y="3031899"/>
            <a:ext cx="9534751" cy="549910"/>
          </a:xfrm>
          <a:prstGeom prst="rect">
            <a:avLst/>
          </a:prstGeom>
        </p:spPr>
        <p:txBody>
          <a:bodyPr anchor="t" rtlCol="false" tIns="0" lIns="0" bIns="0" rIns="0">
            <a:spAutoFit/>
          </a:bodyPr>
          <a:lstStyle/>
          <a:p>
            <a:pPr algn="l">
              <a:lnSpc>
                <a:spcPts val="4339"/>
              </a:lnSpc>
            </a:pPr>
            <a:r>
              <a:rPr lang="en-US" sz="3099">
                <a:solidFill>
                  <a:srgbClr val="3B365F"/>
                </a:solidFill>
                <a:latin typeface="Coco Gothic"/>
                <a:ea typeface="Coco Gothic"/>
                <a:cs typeface="Coco Gothic"/>
                <a:sym typeface="Coco Gothic"/>
              </a:rPr>
              <a:t>captures contextual meaning in text.</a:t>
            </a:r>
          </a:p>
        </p:txBody>
      </p:sp>
      <p:sp>
        <p:nvSpPr>
          <p:cNvPr name="TextBox 12" id="12"/>
          <p:cNvSpPr txBox="true"/>
          <p:nvPr/>
        </p:nvSpPr>
        <p:spPr>
          <a:xfrm rot="0">
            <a:off x="1577646" y="3969067"/>
            <a:ext cx="8941168" cy="549910"/>
          </a:xfrm>
          <a:prstGeom prst="rect">
            <a:avLst/>
          </a:prstGeom>
        </p:spPr>
        <p:txBody>
          <a:bodyPr anchor="t" rtlCol="false" tIns="0" lIns="0" bIns="0" rIns="0">
            <a:spAutoFit/>
          </a:bodyPr>
          <a:lstStyle/>
          <a:p>
            <a:pPr algn="l">
              <a:lnSpc>
                <a:spcPts val="4339"/>
              </a:lnSpc>
            </a:pPr>
            <a:r>
              <a:rPr lang="en-US" sz="3099" b="true">
                <a:solidFill>
                  <a:srgbClr val="3B365F"/>
                </a:solidFill>
                <a:latin typeface="Coco Gothic Bold"/>
                <a:ea typeface="Coco Gothic Bold"/>
                <a:cs typeface="Coco Gothic Bold"/>
                <a:sym typeface="Coco Gothic Bold"/>
              </a:rPr>
              <a:t>Cosine Distance (pgvector)</a:t>
            </a:r>
          </a:p>
        </p:txBody>
      </p:sp>
      <p:sp>
        <p:nvSpPr>
          <p:cNvPr name="TextBox 13" id="13"/>
          <p:cNvSpPr txBox="true"/>
          <p:nvPr/>
        </p:nvSpPr>
        <p:spPr>
          <a:xfrm rot="0">
            <a:off x="6851429" y="4909503"/>
            <a:ext cx="9534751" cy="549910"/>
          </a:xfrm>
          <a:prstGeom prst="rect">
            <a:avLst/>
          </a:prstGeom>
        </p:spPr>
        <p:txBody>
          <a:bodyPr anchor="t" rtlCol="false" tIns="0" lIns="0" bIns="0" rIns="0">
            <a:spAutoFit/>
          </a:bodyPr>
          <a:lstStyle/>
          <a:p>
            <a:pPr algn="l">
              <a:lnSpc>
                <a:spcPts val="4339"/>
              </a:lnSpc>
            </a:pPr>
            <a:r>
              <a:rPr lang="en-US" sz="3099">
                <a:solidFill>
                  <a:srgbClr val="3B365F"/>
                </a:solidFill>
                <a:latin typeface="Coco Gothic"/>
                <a:ea typeface="Coco Gothic"/>
                <a:cs typeface="Coco Gothic"/>
                <a:sym typeface="Coco Gothic"/>
              </a:rPr>
              <a:t>retrieves semantically similar medical documents.</a:t>
            </a:r>
          </a:p>
        </p:txBody>
      </p:sp>
      <p:sp>
        <p:nvSpPr>
          <p:cNvPr name="TextBox 14" id="14"/>
          <p:cNvSpPr txBox="true"/>
          <p:nvPr/>
        </p:nvSpPr>
        <p:spPr>
          <a:xfrm rot="0">
            <a:off x="5137553" y="5853457"/>
            <a:ext cx="8941168" cy="549910"/>
          </a:xfrm>
          <a:prstGeom prst="rect">
            <a:avLst/>
          </a:prstGeom>
        </p:spPr>
        <p:txBody>
          <a:bodyPr anchor="t" rtlCol="false" tIns="0" lIns="0" bIns="0" rIns="0">
            <a:spAutoFit/>
          </a:bodyPr>
          <a:lstStyle/>
          <a:p>
            <a:pPr algn="l">
              <a:lnSpc>
                <a:spcPts val="4339"/>
              </a:lnSpc>
            </a:pPr>
            <a:r>
              <a:rPr lang="en-US" sz="3099" b="true">
                <a:solidFill>
                  <a:srgbClr val="3B365F"/>
                </a:solidFill>
                <a:latin typeface="Coco Gothic Bold"/>
                <a:ea typeface="Coco Gothic Bold"/>
                <a:cs typeface="Coco Gothic Bold"/>
                <a:sym typeface="Coco Gothic Bold"/>
              </a:rPr>
              <a:t>Evaluation Metrics:</a:t>
            </a:r>
          </a:p>
        </p:txBody>
      </p:sp>
      <p:sp>
        <p:nvSpPr>
          <p:cNvPr name="TextBox 15" id="15"/>
          <p:cNvSpPr txBox="true"/>
          <p:nvPr/>
        </p:nvSpPr>
        <p:spPr>
          <a:xfrm rot="0">
            <a:off x="6198716" y="6489092"/>
            <a:ext cx="9534751" cy="3264535"/>
          </a:xfrm>
          <a:prstGeom prst="rect">
            <a:avLst/>
          </a:prstGeom>
        </p:spPr>
        <p:txBody>
          <a:bodyPr anchor="t" rtlCol="false" tIns="0" lIns="0" bIns="0" rIns="0">
            <a:spAutoFit/>
          </a:bodyPr>
          <a:lstStyle/>
          <a:p>
            <a:pPr algn="l" marL="669286" indent="-334643" lvl="1">
              <a:lnSpc>
                <a:spcPts val="4339"/>
              </a:lnSpc>
              <a:buFont typeface="Arial"/>
              <a:buChar char="•"/>
            </a:pPr>
            <a:r>
              <a:rPr lang="en-US" sz="3099">
                <a:solidFill>
                  <a:srgbClr val="3B365F"/>
                </a:solidFill>
                <a:latin typeface="Coco Gothic"/>
                <a:ea typeface="Coco Gothic"/>
                <a:cs typeface="Coco Gothic"/>
                <a:sym typeface="Coco Gothic"/>
              </a:rPr>
              <a:t>Accuracy = 91%</a:t>
            </a:r>
          </a:p>
          <a:p>
            <a:pPr algn="l" marL="669286" indent="-334643" lvl="1">
              <a:lnSpc>
                <a:spcPts val="4339"/>
              </a:lnSpc>
              <a:buFont typeface="Arial"/>
              <a:buChar char="•"/>
            </a:pPr>
            <a:r>
              <a:rPr lang="en-US" sz="3099">
                <a:solidFill>
                  <a:srgbClr val="3B365F"/>
                </a:solidFill>
                <a:latin typeface="Coco Gothic"/>
                <a:ea typeface="Coco Gothic"/>
                <a:cs typeface="Coco Gothic"/>
                <a:sym typeface="Coco Gothic"/>
              </a:rPr>
              <a:t>Precision = 0.844</a:t>
            </a:r>
          </a:p>
          <a:p>
            <a:pPr algn="l" marL="669286" indent="-334643" lvl="1">
              <a:lnSpc>
                <a:spcPts val="4339"/>
              </a:lnSpc>
              <a:buFont typeface="Arial"/>
              <a:buChar char="•"/>
            </a:pPr>
            <a:r>
              <a:rPr lang="en-US" sz="3099">
                <a:solidFill>
                  <a:srgbClr val="3B365F"/>
                </a:solidFill>
                <a:latin typeface="Coco Gothic"/>
                <a:ea typeface="Coco Gothic"/>
                <a:cs typeface="Coco Gothic"/>
                <a:sym typeface="Coco Gothic"/>
              </a:rPr>
              <a:t>Recall = 0.845</a:t>
            </a:r>
          </a:p>
          <a:p>
            <a:pPr algn="l" marL="669286" indent="-334643" lvl="1">
              <a:lnSpc>
                <a:spcPts val="4339"/>
              </a:lnSpc>
              <a:buFont typeface="Arial"/>
              <a:buChar char="•"/>
            </a:pPr>
            <a:r>
              <a:rPr lang="en-US" sz="3099">
                <a:solidFill>
                  <a:srgbClr val="3B365F"/>
                </a:solidFill>
                <a:latin typeface="Coco Gothic"/>
                <a:ea typeface="Coco Gothic"/>
                <a:cs typeface="Coco Gothic"/>
                <a:sym typeface="Coco Gothic"/>
              </a:rPr>
              <a:t>F1-Score = 0.844</a:t>
            </a:r>
          </a:p>
          <a:p>
            <a:pPr algn="l" marL="669286" indent="-334643" lvl="1">
              <a:lnSpc>
                <a:spcPts val="4339"/>
              </a:lnSpc>
              <a:buFont typeface="Arial"/>
              <a:buChar char="•"/>
            </a:pPr>
            <a:r>
              <a:rPr lang="en-US" sz="3099">
                <a:solidFill>
                  <a:srgbClr val="3B365F"/>
                </a:solidFill>
                <a:latin typeface="Coco Gothic"/>
                <a:ea typeface="Coco Gothic"/>
                <a:cs typeface="Coco Gothic"/>
                <a:sym typeface="Coco Gothic"/>
              </a:rPr>
              <a:t>BERTScore for text similarity = 0.86</a:t>
            </a:r>
          </a:p>
          <a:p>
            <a:pPr algn="l">
              <a:lnSpc>
                <a:spcPts val="43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436" t="5059" r="1424" b="0"/>
          <a:stretch>
            <a:fillRect/>
          </a:stretch>
        </p:blipFill>
        <p:spPr>
          <a:xfrm flipH="false" flipV="false" rot="0">
            <a:off x="0" y="0"/>
            <a:ext cx="18288000" cy="10287000"/>
          </a:xfrm>
          <a:prstGeom prst="rect">
            <a:avLst/>
          </a:prstGeom>
        </p:spPr>
      </p:pic>
      <p:grpSp>
        <p:nvGrpSpPr>
          <p:cNvPr name="Group 3" id="3"/>
          <p:cNvGrpSpPr/>
          <p:nvPr/>
        </p:nvGrpSpPr>
        <p:grpSpPr>
          <a:xfrm rot="0">
            <a:off x="0" y="7200900"/>
            <a:ext cx="4669435" cy="3086100"/>
            <a:chOff x="0" y="0"/>
            <a:chExt cx="1229810" cy="812800"/>
          </a:xfrm>
        </p:grpSpPr>
        <p:sp>
          <p:nvSpPr>
            <p:cNvPr name="Freeform 4" id="4"/>
            <p:cNvSpPr/>
            <p:nvPr/>
          </p:nvSpPr>
          <p:spPr>
            <a:xfrm flipH="false" flipV="false" rot="0">
              <a:off x="0" y="0"/>
              <a:ext cx="1229810" cy="812800"/>
            </a:xfrm>
            <a:custGeom>
              <a:avLst/>
              <a:gdLst/>
              <a:ahLst/>
              <a:cxnLst/>
              <a:rect r="r" b="b" t="t" l="l"/>
              <a:pathLst>
                <a:path h="812800" w="1229810">
                  <a:moveTo>
                    <a:pt x="0" y="0"/>
                  </a:moveTo>
                  <a:lnTo>
                    <a:pt x="1229810" y="0"/>
                  </a:lnTo>
                  <a:lnTo>
                    <a:pt x="1229810" y="812800"/>
                  </a:lnTo>
                  <a:lnTo>
                    <a:pt x="0" y="812800"/>
                  </a:lnTo>
                  <a:close/>
                </a:path>
              </a:pathLst>
            </a:custGeom>
            <a:solidFill>
              <a:srgbClr val="5C85A3"/>
            </a:solidFill>
          </p:spPr>
        </p:sp>
        <p:sp>
          <p:nvSpPr>
            <p:cNvPr name="TextBox 5" id="5"/>
            <p:cNvSpPr txBox="true"/>
            <p:nvPr/>
          </p:nvSpPr>
          <p:spPr>
            <a:xfrm>
              <a:off x="0" y="-57150"/>
              <a:ext cx="1229810" cy="869950"/>
            </a:xfrm>
            <a:prstGeom prst="rect">
              <a:avLst/>
            </a:prstGeom>
          </p:spPr>
          <p:txBody>
            <a:bodyPr anchor="ctr" rtlCol="false" tIns="50800" lIns="50800" bIns="50800" rIns="50800"/>
            <a:lstStyle/>
            <a:p>
              <a:pPr algn="ctr">
                <a:lnSpc>
                  <a:spcPts val="2785"/>
                </a:lnSpc>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DAG4LRwlx9g</dc:identifier>
  <dcterms:modified xsi:type="dcterms:W3CDTF">2011-08-01T06:04:30Z</dcterms:modified>
  <cp:revision>1</cp:revision>
  <dc:title>Artificial Intelligence in Healthcare</dc:title>
</cp:coreProperties>
</file>